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15"/>
  </p:notesMasterIdLst>
  <p:handoutMasterIdLst>
    <p:handoutMasterId r:id="rId16"/>
  </p:handoutMasterIdLst>
  <p:sldIdLst>
    <p:sldId id="259" r:id="rId5"/>
    <p:sldId id="260" r:id="rId6"/>
    <p:sldId id="261" r:id="rId7"/>
    <p:sldId id="268" r:id="rId8"/>
    <p:sldId id="262" r:id="rId9"/>
    <p:sldId id="263" r:id="rId10"/>
    <p:sldId id="264" r:id="rId11"/>
    <p:sldId id="265" r:id="rId12"/>
    <p:sldId id="266" r:id="rId13"/>
    <p:sldId id="267" r:id="rId14"/>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rryl Croft (Energy Markets and Networks)" initials="DC" lastIdx="8" clrIdx="0"/>
  <p:cmAuthor id="1" name="Matt Coyne" initials="MattC" lastIdx="3" clrIdx="1"/>
  <p:cmAuthor id="2" name="Harper Adam (Energy Markets and Networks)" initials="AJH"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9933"/>
    <a:srgbClr val="00AEEF"/>
    <a:srgbClr val="211973"/>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36" autoAdjust="0"/>
    <p:restoredTop sz="96140" autoAdjust="0"/>
  </p:normalViewPr>
  <p:slideViewPr>
    <p:cSldViewPr>
      <p:cViewPr varScale="1">
        <p:scale>
          <a:sx n="125" d="100"/>
          <a:sy n="125" d="100"/>
        </p:scale>
        <p:origin x="-84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808"/>
    </p:cViewPr>
  </p:sorterViewPr>
  <p:notesViewPr>
    <p:cSldViewPr>
      <p:cViewPr varScale="1">
        <p:scale>
          <a:sx n="78" d="100"/>
          <a:sy n="78" d="100"/>
        </p:scale>
        <p:origin x="-3318" y="-108"/>
      </p:cViewPr>
      <p:guideLst>
        <p:guide orient="horz" pos="3128"/>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62388" y="0"/>
            <a:ext cx="2955925" cy="496888"/>
          </a:xfrm>
          <a:prstGeom prst="rect">
            <a:avLst/>
          </a:prstGeom>
        </p:spPr>
        <p:txBody>
          <a:bodyPr vert="horz" lIns="91440" tIns="45720" rIns="91440" bIns="45720" rtlCol="0"/>
          <a:lstStyle>
            <a:lvl1pPr algn="r">
              <a:defRPr sz="1200"/>
            </a:lvl1pPr>
          </a:lstStyle>
          <a:p>
            <a:fld id="{B779F346-F203-4030-A88A-A37C5CDDF793}" type="datetimeFigureOut">
              <a:rPr lang="en-GB" smtClean="0"/>
              <a:t>08/05/2014</a:t>
            </a:fld>
            <a:endParaRPr lang="en-GB"/>
          </a:p>
        </p:txBody>
      </p:sp>
      <p:sp>
        <p:nvSpPr>
          <p:cNvPr id="4" name="Footer Placeholder 3"/>
          <p:cNvSpPr>
            <a:spLocks noGrp="1"/>
          </p:cNvSpPr>
          <p:nvPr>
            <p:ph type="ftr" sz="quarter" idx="2"/>
          </p:nvPr>
        </p:nvSpPr>
        <p:spPr>
          <a:xfrm>
            <a:off x="0" y="9432925"/>
            <a:ext cx="2955925"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62388" y="9432925"/>
            <a:ext cx="2955925" cy="496888"/>
          </a:xfrm>
          <a:prstGeom prst="rect">
            <a:avLst/>
          </a:prstGeom>
        </p:spPr>
        <p:txBody>
          <a:bodyPr vert="horz" lIns="91440" tIns="45720" rIns="91440" bIns="45720" rtlCol="0" anchor="b"/>
          <a:lstStyle>
            <a:lvl1pPr algn="r">
              <a:defRPr sz="1200"/>
            </a:lvl1pPr>
          </a:lstStyle>
          <a:p>
            <a:fld id="{8F2C4983-02C8-4FE3-97A5-42F4996ACD88}" type="slidenum">
              <a:rPr lang="en-GB" smtClean="0"/>
              <a:t>‹#›</a:t>
            </a:fld>
            <a:endParaRPr lang="en-GB"/>
          </a:p>
        </p:txBody>
      </p:sp>
    </p:spTree>
    <p:extLst>
      <p:ext uri="{BB962C8B-B14F-4D97-AF65-F5344CB8AC3E}">
        <p14:creationId xmlns:p14="http://schemas.microsoft.com/office/powerpoint/2010/main" val="3083992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7665965F-46C9-4FA8-9786-426A2753F503}" type="datetimeFigureOut">
              <a:rPr lang="en-US" smtClean="0"/>
              <a:pPr/>
              <a:t>5/8/2014</a:t>
            </a:fld>
            <a:endParaRPr lang="en-US"/>
          </a:p>
        </p:txBody>
      </p:sp>
      <p:sp>
        <p:nvSpPr>
          <p:cNvPr id="4" name="Slide Image Placeholder 3"/>
          <p:cNvSpPr>
            <a:spLocks noGrp="1" noRot="1" noChangeAspect="1"/>
          </p:cNvSpPr>
          <p:nvPr>
            <p:ph type="sldImg" idx="2"/>
          </p:nvPr>
        </p:nvSpPr>
        <p:spPr>
          <a:xfrm>
            <a:off x="-28575" y="273050"/>
            <a:ext cx="6819900" cy="5114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354940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a:t>
            </a:fld>
            <a:endParaRPr lang="en-US"/>
          </a:p>
        </p:txBody>
      </p:sp>
    </p:spTree>
    <p:extLst>
      <p:ext uri="{BB962C8B-B14F-4D97-AF65-F5344CB8AC3E}">
        <p14:creationId xmlns:p14="http://schemas.microsoft.com/office/powerpoint/2010/main" val="3690692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1990" y="5829795"/>
            <a:ext cx="5455920" cy="3356749"/>
          </a:xfrm>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2</a:t>
            </a:fld>
            <a:endParaRPr lang="en-US"/>
          </a:p>
        </p:txBody>
      </p:sp>
    </p:spTree>
    <p:extLst>
      <p:ext uri="{BB962C8B-B14F-4D97-AF65-F5344CB8AC3E}">
        <p14:creationId xmlns:p14="http://schemas.microsoft.com/office/powerpoint/2010/main" val="335397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3</a:t>
            </a:fld>
            <a:endParaRPr lang="en-US"/>
          </a:p>
        </p:txBody>
      </p:sp>
    </p:spTree>
    <p:extLst>
      <p:ext uri="{BB962C8B-B14F-4D97-AF65-F5344CB8AC3E}">
        <p14:creationId xmlns:p14="http://schemas.microsoft.com/office/powerpoint/2010/main" val="335397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5</a:t>
            </a:fld>
            <a:endParaRPr lang="en-US"/>
          </a:p>
        </p:txBody>
      </p:sp>
    </p:spTree>
    <p:extLst>
      <p:ext uri="{BB962C8B-B14F-4D97-AF65-F5344CB8AC3E}">
        <p14:creationId xmlns:p14="http://schemas.microsoft.com/office/powerpoint/2010/main" val="335397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0"/>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737769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1772816"/>
            <a:ext cx="8028000" cy="4536504"/>
          </a:xfrm>
        </p:spPr>
        <p:txBody>
          <a:bodyPr lIns="0" tIns="0" rIns="0" bIns="0"/>
          <a:lstStyle>
            <a:lvl1pPr>
              <a:spcBef>
                <a:spcPts val="1200"/>
              </a:spcBef>
              <a:defRPr sz="1800" b="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1772816"/>
            <a:ext cx="8028000" cy="4536504"/>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8028000" cy="64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1772816"/>
            <a:ext cx="3924000" cy="4536504"/>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1772816"/>
            <a:ext cx="3924000" cy="4536504"/>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8028000" cy="648072"/>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1772816"/>
            <a:ext cx="3924000" cy="4536504"/>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1772816"/>
            <a:ext cx="3924000" cy="4536504"/>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124744"/>
            <a:ext cx="8028000" cy="5184576"/>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124744"/>
            <a:ext cx="3077896" cy="50405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124744"/>
            <a:ext cx="4799138" cy="5190979"/>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1628800"/>
            <a:ext cx="3077896" cy="4680520"/>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700"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412776"/>
            <a:ext cx="8028000" cy="489654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OLR Overview</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54" r:id="rId3"/>
    <p:sldLayoutId id="2147483755" r:id="rId4"/>
    <p:sldLayoutId id="2147483748" r:id="rId5"/>
    <p:sldLayoutId id="2147483756" r:id="rId6"/>
    <p:sldLayoutId id="2147483752" r:id="rId7"/>
    <p:sldLayoutId id="2147483747" r:id="rId8"/>
    <p:sldLayoutId id="2147483751" r:id="rId9"/>
    <p:sldLayoutId id="2147483757" r:id="rId10"/>
  </p:sldLayoutIdLst>
  <p:timing>
    <p:tnLst>
      <p:par>
        <p:cTn id="1" dur="indefinite" restart="never" nodeType="tmRoot"/>
      </p:par>
    </p:tnLst>
  </p:timing>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2808000"/>
            <a:ext cx="8424936" cy="2084543"/>
          </a:xfrm>
        </p:spPr>
        <p:txBody>
          <a:bodyPr/>
          <a:lstStyle/>
          <a:p>
            <a:r>
              <a:rPr lang="en-GB" sz="4400" dirty="0" smtClean="0"/>
              <a:t>OLR Supplier Licence </a:t>
            </a:r>
            <a:br>
              <a:rPr lang="en-GB" sz="4400" dirty="0" smtClean="0"/>
            </a:br>
            <a:r>
              <a:rPr lang="en-GB" sz="4400" dirty="0" smtClean="0"/>
              <a:t>Modifications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pPr marL="285750" indent="-285750">
              <a:buFont typeface="Arial" pitchFamily="34" charset="0"/>
              <a:buChar char="•"/>
            </a:pPr>
            <a:r>
              <a:rPr lang="en-GB" dirty="0" smtClean="0">
                <a:solidFill>
                  <a:schemeClr val="tx1"/>
                </a:solidFill>
              </a:rPr>
              <a:t>Is this the correct level of detail for the license modifications to deliver the OLR?</a:t>
            </a:r>
          </a:p>
          <a:p>
            <a:pPr marL="285750" indent="-285750">
              <a:buFont typeface="Arial" pitchFamily="34" charset="0"/>
              <a:buChar char="•"/>
            </a:pPr>
            <a:endParaRPr lang="en-GB" dirty="0">
              <a:solidFill>
                <a:schemeClr val="tx1"/>
              </a:solidFill>
            </a:endParaRPr>
          </a:p>
          <a:p>
            <a:pPr marL="285750" indent="-285750">
              <a:buFont typeface="Arial" pitchFamily="34" charset="0"/>
              <a:buChar char="•"/>
            </a:pPr>
            <a:r>
              <a:rPr lang="en-GB" dirty="0" smtClean="0">
                <a:solidFill>
                  <a:schemeClr val="tx1"/>
                </a:solidFill>
              </a:rPr>
              <a:t>Is anything further required within the OLR license modifications to deliver </a:t>
            </a:r>
            <a:r>
              <a:rPr lang="en-GB" smtClean="0">
                <a:solidFill>
                  <a:schemeClr val="tx1"/>
                </a:solidFill>
              </a:rPr>
              <a:t>the OLR?</a:t>
            </a:r>
            <a:endParaRPr lang="en-GB" dirty="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10</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2942659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Overview of the Licence Modifications</a:t>
            </a:r>
            <a:endParaRPr lang="en-US" dirty="0"/>
          </a:p>
        </p:txBody>
      </p:sp>
      <p:sp>
        <p:nvSpPr>
          <p:cNvPr id="19" name="Content Placeholder 18"/>
          <p:cNvSpPr>
            <a:spLocks noGrp="1"/>
          </p:cNvSpPr>
          <p:nvPr>
            <p:ph idx="1"/>
          </p:nvPr>
        </p:nvSpPr>
        <p:spPr>
          <a:xfrm>
            <a:off x="558000" y="1772816"/>
            <a:ext cx="8190464" cy="4536504"/>
          </a:xfrm>
        </p:spPr>
        <p:txBody>
          <a:bodyPr>
            <a:normAutofit/>
          </a:bodyPr>
          <a:lstStyle/>
          <a:p>
            <a:pPr marL="558900" lvl="2" indent="-342900">
              <a:spcBef>
                <a:spcPts val="1200"/>
              </a:spcBef>
            </a:pPr>
            <a:r>
              <a:rPr lang="en-GB" sz="2000" dirty="0" smtClean="0"/>
              <a:t>Sets out:</a:t>
            </a:r>
          </a:p>
          <a:p>
            <a:pPr marL="1242900" lvl="3" indent="-342900">
              <a:spcBef>
                <a:spcPts val="1200"/>
              </a:spcBef>
            </a:pPr>
            <a:r>
              <a:rPr lang="en-GB" dirty="0" smtClean="0"/>
              <a:t>The generators with which licenced </a:t>
            </a:r>
            <a:r>
              <a:rPr lang="en-GB" dirty="0"/>
              <a:t>electricity suppliers must/may offer to enter into a </a:t>
            </a:r>
            <a:r>
              <a:rPr lang="en-GB" dirty="0" smtClean="0"/>
              <a:t>BPPA contract.</a:t>
            </a:r>
          </a:p>
          <a:p>
            <a:pPr marL="1242900" lvl="3" indent="-342900">
              <a:spcBef>
                <a:spcPts val="1200"/>
              </a:spcBef>
            </a:pPr>
            <a:r>
              <a:rPr lang="en-GB" dirty="0" smtClean="0"/>
              <a:t>the requirements on licenced electricity suppliers in the event that a generator submits an OLR expression of interest to Ofgem.</a:t>
            </a:r>
          </a:p>
          <a:p>
            <a:pPr marL="558900" lvl="2" indent="-342900">
              <a:spcBef>
                <a:spcPts val="1200"/>
              </a:spcBef>
            </a:pPr>
            <a:r>
              <a:rPr lang="en-GB" sz="2000" dirty="0" smtClean="0"/>
              <a:t>The supplier licences do </a:t>
            </a:r>
            <a:r>
              <a:rPr lang="en-GB" sz="2000" b="1" u="sng" dirty="0" smtClean="0"/>
              <a:t>not</a:t>
            </a:r>
            <a:r>
              <a:rPr lang="en-GB" sz="2000" dirty="0" smtClean="0"/>
              <a:t> set out:</a:t>
            </a:r>
          </a:p>
          <a:p>
            <a:pPr marL="1242900" lvl="3" indent="-342900">
              <a:spcBef>
                <a:spcPts val="1200"/>
              </a:spcBef>
            </a:pPr>
            <a:r>
              <a:rPr lang="en-GB" dirty="0" smtClean="0"/>
              <a:t>Allocation timings</a:t>
            </a:r>
          </a:p>
          <a:p>
            <a:pPr marL="1242900" lvl="3" indent="-342900">
              <a:spcBef>
                <a:spcPts val="1200"/>
              </a:spcBef>
            </a:pPr>
            <a:r>
              <a:rPr lang="en-GB" dirty="0" smtClean="0"/>
              <a:t>Levelisation procedures</a:t>
            </a:r>
          </a:p>
          <a:p>
            <a:pPr marL="1242900" lvl="3" indent="-342900">
              <a:spcBef>
                <a:spcPts val="1200"/>
              </a:spcBef>
            </a:pPr>
            <a:r>
              <a:rPr lang="en-GB" dirty="0" smtClean="0"/>
              <a:t>Scheme reviews</a:t>
            </a:r>
          </a:p>
          <a:p>
            <a:pPr marL="1242900" lvl="3" indent="-342900">
              <a:spcBef>
                <a:spcPts val="1200"/>
              </a:spcBef>
            </a:pPr>
            <a:r>
              <a:rPr lang="en-GB" dirty="0" smtClean="0"/>
              <a:t>Wider requirements on Ofgem</a:t>
            </a:r>
          </a:p>
          <a:p>
            <a:pPr marL="558900" lvl="2" indent="-342900">
              <a:spcBef>
                <a:spcPts val="1200"/>
              </a:spcBef>
            </a:pPr>
            <a:r>
              <a:rPr lang="en-GB" sz="2000" dirty="0" smtClean="0"/>
              <a:t>Those aspects of the OLR will be covered by regulations. </a:t>
            </a:r>
            <a:endParaRPr lang="en-US" sz="1800" dirty="0" smtClean="0"/>
          </a:p>
          <a:p>
            <a:pPr marL="1242900" lvl="3" indent="-34290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p:txBody>
          <a:bodyPr/>
          <a:lstStyle/>
          <a:p>
            <a:r>
              <a:rPr lang="en-US" dirty="0" smtClean="0"/>
              <a:t>Reserve Bids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1763688" y="476672"/>
            <a:ext cx="6822312" cy="648072"/>
          </a:xfrm>
        </p:spPr>
        <p:txBody>
          <a:bodyPr>
            <a:normAutofit/>
          </a:bodyPr>
          <a:lstStyle/>
          <a:p>
            <a:r>
              <a:rPr lang="en-GB" sz="2800" dirty="0" smtClean="0"/>
              <a:t>Generator eligibility (para 5)</a:t>
            </a:r>
            <a:endParaRPr lang="en-US" sz="2800" dirty="0"/>
          </a:p>
        </p:txBody>
      </p:sp>
      <p:sp>
        <p:nvSpPr>
          <p:cNvPr id="19" name="Content Placeholder 18"/>
          <p:cNvSpPr>
            <a:spLocks noGrp="1"/>
          </p:cNvSpPr>
          <p:nvPr>
            <p:ph idx="1"/>
          </p:nvPr>
        </p:nvSpPr>
        <p:spPr>
          <a:xfrm>
            <a:off x="558000" y="1124744"/>
            <a:ext cx="8190464" cy="4308872"/>
          </a:xfrm>
        </p:spPr>
        <p:txBody>
          <a:bodyPr>
            <a:spAutoFit/>
          </a:bodyPr>
          <a:lstStyle/>
          <a:p>
            <a:pPr marL="558900" lvl="2" indent="-342900">
              <a:spcBef>
                <a:spcPts val="1200"/>
              </a:spcBef>
            </a:pPr>
            <a:endParaRPr lang="en-GB" sz="2000" dirty="0" smtClean="0"/>
          </a:p>
          <a:p>
            <a:pPr marL="558900" lvl="2" indent="-342900">
              <a:spcBef>
                <a:spcPts val="1200"/>
              </a:spcBef>
            </a:pPr>
            <a:r>
              <a:rPr lang="en-GB" sz="2000" dirty="0" smtClean="0"/>
              <a:t>Although the focus of para 5 is to set out which generators are eligible for the OLR, we judge that the most appropriate place for this is in supplier licences.</a:t>
            </a:r>
          </a:p>
          <a:p>
            <a:pPr marL="558900" lvl="2" indent="-342900">
              <a:spcBef>
                <a:spcPts val="1200"/>
              </a:spcBef>
            </a:pPr>
            <a:r>
              <a:rPr lang="en-GB" sz="2000" dirty="0" smtClean="0"/>
              <a:t>While there is an option to set out eligibility criteria in regulations, we judge that this is unnecessary as generators will want to conform with any requirements in order to access the OLR.</a:t>
            </a:r>
          </a:p>
          <a:p>
            <a:pPr marL="558900" lvl="2" indent="-342900">
              <a:spcBef>
                <a:spcPts val="1200"/>
              </a:spcBef>
            </a:pPr>
            <a:r>
              <a:rPr lang="en-GB" sz="2000" dirty="0" smtClean="0"/>
              <a:t>The licence modifications therefore set out </a:t>
            </a:r>
            <a:r>
              <a:rPr lang="en-GB" sz="2000" u="sng" dirty="0" smtClean="0"/>
              <a:t>which generators a licenced supplier may/must offer to enter into a BPPA with</a:t>
            </a:r>
            <a:r>
              <a:rPr lang="en-GB" sz="2000" dirty="0" smtClean="0"/>
              <a:t>.</a:t>
            </a:r>
          </a:p>
          <a:p>
            <a:pPr marL="558900" lvl="2" indent="-342900">
              <a:spcBef>
                <a:spcPts val="1200"/>
              </a:spcBef>
            </a:pPr>
            <a:r>
              <a:rPr lang="en-GB" sz="2000" dirty="0" smtClean="0"/>
              <a:t>The requirements are based on those eligibility criteria set out in the consultation document, which met with broad support from stakeholders.</a:t>
            </a:r>
          </a:p>
        </p:txBody>
      </p:sp>
      <p:sp>
        <p:nvSpPr>
          <p:cNvPr id="4" name="Slide Number Placeholder 3"/>
          <p:cNvSpPr>
            <a:spLocks noGrp="1"/>
          </p:cNvSpPr>
          <p:nvPr>
            <p:ph type="sldNum" sz="quarter" idx="12"/>
          </p:nvPr>
        </p:nvSpPr>
        <p:spPr/>
        <p:txBody>
          <a:bodyPr/>
          <a:lstStyle/>
          <a:p>
            <a:fld id="{E051598E-9D06-4046-8EF2-7702044C4E81}"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a:t>Reserve </a:t>
            </a:r>
            <a:r>
              <a:rPr lang="en-US" dirty="0" smtClean="0"/>
              <a:t>Bids</a:t>
            </a:r>
            <a:endParaRPr lang="en-US" dirty="0"/>
          </a:p>
        </p:txBody>
      </p:sp>
    </p:spTree>
    <p:extLst>
      <p:ext uri="{BB962C8B-B14F-4D97-AF65-F5344CB8AC3E}">
        <p14:creationId xmlns:p14="http://schemas.microsoft.com/office/powerpoint/2010/main" val="4169344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404664"/>
            <a:ext cx="6822312" cy="430887"/>
          </a:xfrm>
        </p:spPr>
        <p:txBody>
          <a:bodyPr>
            <a:spAutoFit/>
          </a:bodyPr>
          <a:lstStyle/>
          <a:p>
            <a:r>
              <a:rPr lang="en-GB" sz="2800" dirty="0" smtClean="0"/>
              <a:t>Information for suppliers to price bids (</a:t>
            </a:r>
            <a:r>
              <a:rPr lang="en-GB" sz="2800" dirty="0" err="1" smtClean="0"/>
              <a:t>paras</a:t>
            </a:r>
            <a:r>
              <a:rPr lang="en-GB" sz="2800" dirty="0" smtClean="0"/>
              <a:t> 6-7)</a:t>
            </a:r>
            <a:endParaRPr lang="en-GB" sz="2800" dirty="0"/>
          </a:p>
        </p:txBody>
      </p:sp>
      <p:sp>
        <p:nvSpPr>
          <p:cNvPr id="3" name="Content Placeholder 2"/>
          <p:cNvSpPr>
            <a:spLocks noGrp="1"/>
          </p:cNvSpPr>
          <p:nvPr>
            <p:ph idx="1"/>
          </p:nvPr>
        </p:nvSpPr>
        <p:spPr>
          <a:xfrm>
            <a:off x="539552" y="1268760"/>
            <a:ext cx="8046448" cy="4836735"/>
          </a:xfrm>
        </p:spPr>
        <p:txBody>
          <a:bodyPr wrap="square">
            <a:normAutofit/>
          </a:bodyPr>
          <a:lstStyle/>
          <a:p>
            <a:pPr marL="285750" indent="-285750">
              <a:spcAft>
                <a:spcPts val="1200"/>
              </a:spcAft>
              <a:buFont typeface="Arial" pitchFamily="34" charset="0"/>
              <a:buChar char="•"/>
            </a:pPr>
            <a:r>
              <a:rPr lang="en-GB" dirty="0" smtClean="0">
                <a:solidFill>
                  <a:schemeClr val="tx1"/>
                </a:solidFill>
              </a:rPr>
              <a:t>These </a:t>
            </a:r>
            <a:r>
              <a:rPr lang="en-GB" dirty="0" err="1" smtClean="0">
                <a:solidFill>
                  <a:schemeClr val="tx1"/>
                </a:solidFill>
              </a:rPr>
              <a:t>paras</a:t>
            </a:r>
            <a:r>
              <a:rPr lang="en-GB" dirty="0" smtClean="0">
                <a:solidFill>
                  <a:schemeClr val="tx1"/>
                </a:solidFill>
              </a:rPr>
              <a:t> set </a:t>
            </a:r>
            <a:r>
              <a:rPr lang="en-GB" dirty="0">
                <a:solidFill>
                  <a:schemeClr val="tx1"/>
                </a:solidFill>
              </a:rPr>
              <a:t>out the information that generators must provide in order to </a:t>
            </a:r>
            <a:r>
              <a:rPr lang="en-GB" dirty="0" smtClean="0">
                <a:solidFill>
                  <a:schemeClr val="tx1"/>
                </a:solidFill>
              </a:rPr>
              <a:t>be </a:t>
            </a:r>
            <a:r>
              <a:rPr lang="en-GB" dirty="0">
                <a:solidFill>
                  <a:schemeClr val="tx1"/>
                </a:solidFill>
              </a:rPr>
              <a:t>eligible </a:t>
            </a:r>
            <a:r>
              <a:rPr lang="en-GB" dirty="0" smtClean="0">
                <a:solidFill>
                  <a:schemeClr val="tx1"/>
                </a:solidFill>
              </a:rPr>
              <a:t>(para 5h) and will be used by suppliers </a:t>
            </a:r>
            <a:r>
              <a:rPr lang="en-GB" dirty="0">
                <a:solidFill>
                  <a:schemeClr val="tx1"/>
                </a:solidFill>
              </a:rPr>
              <a:t>to price their </a:t>
            </a:r>
            <a:r>
              <a:rPr lang="en-GB" dirty="0" smtClean="0">
                <a:solidFill>
                  <a:schemeClr val="tx1"/>
                </a:solidFill>
              </a:rPr>
              <a:t>bids.</a:t>
            </a:r>
          </a:p>
          <a:p>
            <a:pPr marL="285750" indent="-285750">
              <a:spcAft>
                <a:spcPts val="1200"/>
              </a:spcAft>
              <a:buFont typeface="Arial" pitchFamily="34" charset="0"/>
              <a:buChar char="•"/>
            </a:pPr>
            <a:r>
              <a:rPr lang="en-GB" dirty="0" smtClean="0">
                <a:solidFill>
                  <a:schemeClr val="tx1"/>
                </a:solidFill>
              </a:rPr>
              <a:t>We intend for generators to supply an expression of interest (para 7), which would be circulated to all licenced suppliers. This would include basic information on the project.</a:t>
            </a:r>
          </a:p>
          <a:p>
            <a:pPr marL="285750" indent="-285750">
              <a:spcAft>
                <a:spcPts val="1200"/>
              </a:spcAft>
              <a:buFont typeface="Arial" pitchFamily="34" charset="0"/>
              <a:buChar char="•"/>
            </a:pPr>
            <a:r>
              <a:rPr lang="en-GB" dirty="0" smtClean="0">
                <a:solidFill>
                  <a:schemeClr val="tx1"/>
                </a:solidFill>
              </a:rPr>
              <a:t>This gives Ofgem and suppliers time to resource up for when the full project information is sent to Ofgem by generators(para 6).</a:t>
            </a:r>
          </a:p>
          <a:p>
            <a:pPr marL="285750" indent="-285750">
              <a:spcAft>
                <a:spcPts val="1200"/>
              </a:spcAft>
              <a:buFont typeface="Arial" pitchFamily="34" charset="0"/>
              <a:buChar char="•"/>
            </a:pPr>
            <a:r>
              <a:rPr lang="en-GB" dirty="0" smtClean="0">
                <a:solidFill>
                  <a:schemeClr val="tx1"/>
                </a:solidFill>
              </a:rPr>
              <a:t>It is with this information that Ofgem will verify the generator’s eligibility.</a:t>
            </a:r>
          </a:p>
          <a:p>
            <a:pPr marL="285750" indent="-285750">
              <a:spcAft>
                <a:spcPts val="1200"/>
              </a:spcAft>
              <a:buFont typeface="Arial" pitchFamily="34" charset="0"/>
              <a:buChar char="•"/>
            </a:pPr>
            <a:r>
              <a:rPr lang="en-GB" dirty="0" smtClean="0">
                <a:solidFill>
                  <a:schemeClr val="tx1"/>
                </a:solidFill>
              </a:rPr>
              <a:t>The full project information will be sent as part of the bid notice to suppliers, so that they are able to price their bids.</a:t>
            </a:r>
            <a:endParaRPr lang="en-GB" dirty="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3650587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1763688" y="332656"/>
            <a:ext cx="6750304" cy="648072"/>
          </a:xfrm>
        </p:spPr>
        <p:txBody>
          <a:bodyPr>
            <a:normAutofit fontScale="90000"/>
          </a:bodyPr>
          <a:lstStyle/>
          <a:p>
            <a:r>
              <a:rPr lang="en-US" dirty="0" smtClean="0"/>
              <a:t>Information to suppliers (</a:t>
            </a:r>
            <a:r>
              <a:rPr lang="en-US" dirty="0" err="1" smtClean="0"/>
              <a:t>paras</a:t>
            </a:r>
            <a:r>
              <a:rPr lang="en-US" dirty="0" smtClean="0"/>
              <a:t> 8-10)</a:t>
            </a:r>
            <a:endParaRPr lang="en-US" dirty="0"/>
          </a:p>
        </p:txBody>
      </p:sp>
      <p:sp>
        <p:nvSpPr>
          <p:cNvPr id="19" name="Content Placeholder 18"/>
          <p:cNvSpPr>
            <a:spLocks noGrp="1"/>
          </p:cNvSpPr>
          <p:nvPr>
            <p:ph idx="1"/>
          </p:nvPr>
        </p:nvSpPr>
        <p:spPr>
          <a:xfrm>
            <a:off x="558000" y="1124744"/>
            <a:ext cx="8190464" cy="5184576"/>
          </a:xfrm>
        </p:spPr>
        <p:txBody>
          <a:bodyPr>
            <a:normAutofit/>
          </a:bodyPr>
          <a:lstStyle/>
          <a:p>
            <a:pPr marL="558900" lvl="2" indent="-342900">
              <a:spcBef>
                <a:spcPts val="1200"/>
              </a:spcBef>
            </a:pPr>
            <a:r>
              <a:rPr lang="en-US" sz="2400" dirty="0" smtClean="0"/>
              <a:t>Sets out </a:t>
            </a:r>
          </a:p>
          <a:p>
            <a:pPr marL="1242900" lvl="3" indent="-342900">
              <a:spcBef>
                <a:spcPts val="1200"/>
              </a:spcBef>
            </a:pPr>
            <a:r>
              <a:rPr lang="en-US" sz="2000" dirty="0" smtClean="0"/>
              <a:t>when licensed suppliers are to be notified of a generator’s expression of interest to Ofgem.</a:t>
            </a:r>
          </a:p>
          <a:p>
            <a:pPr marL="1242900" lvl="3" indent="-342900">
              <a:spcBef>
                <a:spcPts val="1200"/>
              </a:spcBef>
            </a:pPr>
            <a:r>
              <a:rPr lang="en-US" sz="2000" dirty="0" smtClean="0"/>
              <a:t>When licensed suppliers may be informed by Ofgem that they are invited/required to bid (an OLR notice) in respect of a generator.</a:t>
            </a:r>
          </a:p>
          <a:p>
            <a:pPr marL="558900" lvl="2" indent="-342900">
              <a:spcBef>
                <a:spcPts val="1200"/>
              </a:spcBef>
            </a:pPr>
            <a:r>
              <a:rPr lang="en-US" sz="2400" dirty="0" smtClean="0"/>
              <a:t>The OLR notice will contain information for licensed suppliers as to:</a:t>
            </a:r>
          </a:p>
          <a:p>
            <a:pPr marL="1242900" lvl="3" indent="-342900">
              <a:spcBef>
                <a:spcPts val="1200"/>
              </a:spcBef>
            </a:pPr>
            <a:r>
              <a:rPr lang="en-US" sz="2000" dirty="0" smtClean="0"/>
              <a:t>Which suppliers are mandatory.</a:t>
            </a:r>
          </a:p>
          <a:p>
            <a:pPr marL="1242900" lvl="3" indent="-342900">
              <a:spcBef>
                <a:spcPts val="1200"/>
              </a:spcBef>
            </a:pPr>
            <a:r>
              <a:rPr lang="en-US" sz="2000" dirty="0" smtClean="0"/>
              <a:t>The generator’s project information, upon which suppliers will price their bids</a:t>
            </a:r>
          </a:p>
          <a:p>
            <a:pPr marL="1242900" lvl="3" indent="-342900">
              <a:spcBef>
                <a:spcPts val="1200"/>
              </a:spcBef>
            </a:pPr>
            <a:r>
              <a:rPr lang="en-US" sz="2000" dirty="0" smtClean="0"/>
              <a:t>A copy of the BPPA.</a:t>
            </a:r>
            <a:endParaRPr lang="en-US" sz="2000"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a:t>Reserve </a:t>
            </a:r>
            <a:r>
              <a:rPr lang="en-US" dirty="0" smtClean="0"/>
              <a:t>Bids</a:t>
            </a:r>
            <a:endParaRPr lang="en-US" dirty="0"/>
          </a:p>
        </p:txBody>
      </p:sp>
    </p:spTree>
    <p:extLst>
      <p:ext uri="{BB962C8B-B14F-4D97-AF65-F5344CB8AC3E}">
        <p14:creationId xmlns:p14="http://schemas.microsoft.com/office/powerpoint/2010/main" val="198825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Submitting an OLR Bid (</a:t>
            </a:r>
            <a:r>
              <a:rPr lang="en-GB" dirty="0" err="1" smtClean="0"/>
              <a:t>paras</a:t>
            </a:r>
            <a:r>
              <a:rPr lang="en-GB" dirty="0" smtClean="0"/>
              <a:t> 11-16)</a:t>
            </a:r>
            <a:endParaRPr lang="en-GB" dirty="0"/>
          </a:p>
        </p:txBody>
      </p:sp>
      <p:sp>
        <p:nvSpPr>
          <p:cNvPr id="3" name="Content Placeholder 2"/>
          <p:cNvSpPr>
            <a:spLocks noGrp="1"/>
          </p:cNvSpPr>
          <p:nvPr>
            <p:ph idx="1"/>
          </p:nvPr>
        </p:nvSpPr>
        <p:spPr/>
        <p:txBody>
          <a:bodyPr>
            <a:normAutofit/>
          </a:bodyPr>
          <a:lstStyle/>
          <a:p>
            <a:pPr marL="285750" indent="-285750">
              <a:buFont typeface="Arial" pitchFamily="34" charset="0"/>
              <a:buChar char="•"/>
            </a:pPr>
            <a:r>
              <a:rPr lang="en-GB" sz="2000" dirty="0" smtClean="0">
                <a:solidFill>
                  <a:schemeClr val="tx1"/>
                </a:solidFill>
              </a:rPr>
              <a:t>We intend for bids to be as straightforward as possible, to enable Ofgem to determine the winning bidder swiftly.</a:t>
            </a:r>
          </a:p>
          <a:p>
            <a:pPr marL="285750" indent="-285750">
              <a:buFont typeface="Arial" pitchFamily="34" charset="0"/>
              <a:buChar char="•"/>
            </a:pPr>
            <a:r>
              <a:rPr lang="en-GB" sz="2000" dirty="0" smtClean="0">
                <a:solidFill>
                  <a:schemeClr val="tx1"/>
                </a:solidFill>
              </a:rPr>
              <a:t>For a bid to be considered we propose it includes:</a:t>
            </a:r>
          </a:p>
          <a:p>
            <a:pPr marL="1185750" lvl="3" indent="-285750"/>
            <a:r>
              <a:rPr lang="en-GB" sz="1800" dirty="0" smtClean="0"/>
              <a:t>management fee</a:t>
            </a:r>
          </a:p>
          <a:p>
            <a:pPr marL="1185750" lvl="3" indent="-285750"/>
            <a:r>
              <a:rPr lang="en-GB" sz="1800" dirty="0" smtClean="0">
                <a:solidFill>
                  <a:schemeClr val="tx1"/>
                </a:solidFill>
              </a:rPr>
              <a:t>A signed BPPA.</a:t>
            </a:r>
          </a:p>
          <a:p>
            <a:pPr marL="1185750" lvl="3" indent="-285750"/>
            <a:r>
              <a:rPr lang="en-GB" sz="1800" dirty="0" smtClean="0"/>
              <a:t>(for voluntary offtakers) an indication of reserve bid status.</a:t>
            </a:r>
          </a:p>
          <a:p>
            <a:pPr marL="1185750" lvl="3" indent="-285750"/>
            <a:endParaRPr lang="en-GB" sz="1800" dirty="0">
              <a:solidFill>
                <a:schemeClr val="tx1"/>
              </a:solidFill>
            </a:endParaRPr>
          </a:p>
          <a:p>
            <a:pPr marL="501750" lvl="2" indent="-285750"/>
            <a:r>
              <a:rPr lang="en-GB" sz="2000" dirty="0" smtClean="0"/>
              <a:t>Ofgem would then be required to determine the winning bidder (the lowest management fee) and inform both generator and winning supplier. </a:t>
            </a:r>
            <a:endParaRPr lang="en-GB" sz="2000" dirty="0" smtClean="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1203678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Reserve Bidders (para 11-13)</a:t>
            </a:r>
            <a:endParaRPr lang="en-GB" dirty="0"/>
          </a:p>
        </p:txBody>
      </p:sp>
      <p:sp>
        <p:nvSpPr>
          <p:cNvPr id="3" name="Content Placeholder 2"/>
          <p:cNvSpPr>
            <a:spLocks noGrp="1"/>
          </p:cNvSpPr>
          <p:nvPr>
            <p:ph idx="1"/>
          </p:nvPr>
        </p:nvSpPr>
        <p:spPr/>
        <p:txBody>
          <a:bodyPr/>
          <a:lstStyle/>
          <a:p>
            <a:pPr marL="558900" lvl="2" indent="-342900">
              <a:spcBef>
                <a:spcPts val="1200"/>
              </a:spcBef>
            </a:pPr>
            <a:r>
              <a:rPr lang="en-GB" sz="2000" dirty="0"/>
              <a:t>If an Offtaker fails to adhere to its contract terms, particularly in producing evidence of the credit requirement, the generator needs a reserve bidder to act as Offtaker to the BPPA contract.</a:t>
            </a:r>
          </a:p>
          <a:p>
            <a:pPr marL="558900" lvl="2" indent="-342900">
              <a:spcBef>
                <a:spcPts val="1200"/>
              </a:spcBef>
            </a:pPr>
            <a:r>
              <a:rPr lang="en-GB" sz="2000" dirty="0"/>
              <a:t>We propose the following:</a:t>
            </a:r>
          </a:p>
          <a:p>
            <a:pPr marL="1242900" lvl="3" indent="-342900">
              <a:spcBef>
                <a:spcPts val="1200"/>
              </a:spcBef>
            </a:pPr>
            <a:r>
              <a:rPr lang="en-GB" sz="1800" dirty="0"/>
              <a:t>Voluntary Offtakers can specify when bidding whether their bid should be treated as a reserve bid.  This enables them to price the risk of being a reserve bidder into their bid, or opt out.</a:t>
            </a:r>
          </a:p>
          <a:p>
            <a:pPr marL="1242900" lvl="3" indent="-342900">
              <a:spcBef>
                <a:spcPts val="1200"/>
              </a:spcBef>
            </a:pPr>
            <a:r>
              <a:rPr lang="en-GB" sz="1800" dirty="0"/>
              <a:t>Mandatory Offtakers always act as reserve bidders.</a:t>
            </a:r>
          </a:p>
          <a:p>
            <a:pPr marL="558900" lvl="2" indent="-342900">
              <a:spcBef>
                <a:spcPts val="1200"/>
              </a:spcBef>
            </a:pPr>
            <a:r>
              <a:rPr lang="en-GB" sz="2000" dirty="0"/>
              <a:t>As a result, generators should get more comfort that only those voluntary offtakers who are confident that they could act as a reserve bidder opt to do so.</a:t>
            </a:r>
            <a:endParaRPr lang="en-US" dirty="0"/>
          </a:p>
          <a:p>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23017647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Once in a bPPA (</a:t>
            </a:r>
            <a:r>
              <a:rPr lang="en-GB" dirty="0" err="1" smtClean="0"/>
              <a:t>paras</a:t>
            </a:r>
            <a:r>
              <a:rPr lang="en-GB" dirty="0" smtClean="0"/>
              <a:t> 17-24)</a:t>
            </a:r>
            <a:endParaRPr lang="en-GB" dirty="0"/>
          </a:p>
        </p:txBody>
      </p:sp>
      <p:sp>
        <p:nvSpPr>
          <p:cNvPr id="3" name="Content Placeholder 2"/>
          <p:cNvSpPr>
            <a:spLocks noGrp="1"/>
          </p:cNvSpPr>
          <p:nvPr>
            <p:ph idx="1"/>
          </p:nvPr>
        </p:nvSpPr>
        <p:spPr/>
        <p:txBody>
          <a:bodyPr>
            <a:normAutofit/>
          </a:bodyPr>
          <a:lstStyle/>
          <a:p>
            <a:pPr marL="285750" indent="-285750">
              <a:buFont typeface="Arial" pitchFamily="34" charset="0"/>
              <a:buChar char="•"/>
            </a:pPr>
            <a:r>
              <a:rPr lang="en-GB" sz="2000" dirty="0" smtClean="0">
                <a:solidFill>
                  <a:schemeClr val="tx1"/>
                </a:solidFill>
              </a:rPr>
              <a:t>Once the private law BPPA contract is signed, we agree that requirements on licenced suppliers should be minimal. </a:t>
            </a:r>
          </a:p>
          <a:p>
            <a:pPr marL="285750" indent="-285750">
              <a:buFont typeface="Arial" pitchFamily="34" charset="0"/>
              <a:buChar char="•"/>
            </a:pPr>
            <a:r>
              <a:rPr lang="en-GB" sz="2000" dirty="0">
                <a:solidFill>
                  <a:schemeClr val="tx1"/>
                </a:solidFill>
              </a:rPr>
              <a:t>T</a:t>
            </a:r>
            <a:r>
              <a:rPr lang="en-GB" sz="2000" dirty="0" smtClean="0">
                <a:solidFill>
                  <a:schemeClr val="tx1"/>
                </a:solidFill>
              </a:rPr>
              <a:t>he points set out in these paragraphs are primarily to facilitate Ofgem’s enforcement procedures and determine future ineligibility of a generator for the OLR.</a:t>
            </a:r>
          </a:p>
          <a:p>
            <a:pPr marL="285750" indent="-285750">
              <a:buFont typeface="Arial" pitchFamily="34" charset="0"/>
              <a:buChar char="•"/>
            </a:pPr>
            <a:r>
              <a:rPr lang="en-GB" sz="2000" dirty="0" smtClean="0">
                <a:solidFill>
                  <a:schemeClr val="tx1"/>
                </a:solidFill>
              </a:rPr>
              <a:t>This includes:</a:t>
            </a:r>
          </a:p>
          <a:p>
            <a:pPr marL="1185750" lvl="3" indent="-285750"/>
            <a:r>
              <a:rPr lang="en-GB" sz="1800" dirty="0" smtClean="0"/>
              <a:t>Notifying </a:t>
            </a:r>
            <a:r>
              <a:rPr lang="en-GB" sz="1800" dirty="0"/>
              <a:t>O</a:t>
            </a:r>
            <a:r>
              <a:rPr lang="en-GB" sz="1800" dirty="0" smtClean="0"/>
              <a:t>fgem once a BPPA has been entered into</a:t>
            </a:r>
          </a:p>
          <a:p>
            <a:pPr marL="1185750" lvl="3" indent="-285750"/>
            <a:r>
              <a:rPr lang="en-GB" sz="1800" dirty="0" smtClean="0"/>
              <a:t>Providing evidence to Ofgem of the winning offtaker’s credit requirements</a:t>
            </a:r>
          </a:p>
          <a:p>
            <a:pPr marL="1185750" lvl="3" indent="-285750"/>
            <a:r>
              <a:rPr lang="en-GB" sz="1800" dirty="0" smtClean="0">
                <a:solidFill>
                  <a:schemeClr val="tx1"/>
                </a:solidFill>
              </a:rPr>
              <a:t>Notifying Ofgem in the event that a termination notice for the bPPA is being disputed </a:t>
            </a:r>
            <a:endParaRPr lang="en-GB" sz="1800" dirty="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1759060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Determining mandatory licensees (</a:t>
            </a:r>
            <a:r>
              <a:rPr lang="en-GB" sz="3200" dirty="0" err="1" smtClean="0"/>
              <a:t>paras</a:t>
            </a:r>
            <a:r>
              <a:rPr lang="en-GB" sz="3200" dirty="0" smtClean="0"/>
              <a:t> 25-26)</a:t>
            </a:r>
            <a:endParaRPr lang="en-GB" sz="3200" dirty="0"/>
          </a:p>
        </p:txBody>
      </p:sp>
      <p:sp>
        <p:nvSpPr>
          <p:cNvPr id="3" name="Content Placeholder 2"/>
          <p:cNvSpPr>
            <a:spLocks noGrp="1"/>
          </p:cNvSpPr>
          <p:nvPr>
            <p:ph idx="1"/>
          </p:nvPr>
        </p:nvSpPr>
        <p:spPr/>
        <p:txBody>
          <a:bodyPr/>
          <a:lstStyle/>
          <a:p>
            <a:pPr marL="285750" indent="-285750">
              <a:buFont typeface="Arial" pitchFamily="34" charset="0"/>
              <a:buChar char="•"/>
            </a:pPr>
            <a:r>
              <a:rPr lang="en-GB" dirty="0" smtClean="0">
                <a:solidFill>
                  <a:schemeClr val="tx1"/>
                </a:solidFill>
              </a:rPr>
              <a:t>There was broad consensus from stakeholder consultation responses that mandatory offtakers should be determined by volume of electricity supplied to the GB market.</a:t>
            </a:r>
          </a:p>
          <a:p>
            <a:pPr marL="285750" indent="-285750">
              <a:buFont typeface="Arial" pitchFamily="34" charset="0"/>
              <a:buChar char="•"/>
            </a:pPr>
            <a:r>
              <a:rPr lang="en-GB" dirty="0" smtClean="0">
                <a:solidFill>
                  <a:schemeClr val="tx1"/>
                </a:solidFill>
              </a:rPr>
              <a:t>We are currently working with Ofgem to determine the most efficient method to calculate the volume of electricity supplied by each offtaker.</a:t>
            </a:r>
          </a:p>
          <a:p>
            <a:pPr marL="285750" indent="-285750">
              <a:buFont typeface="Arial" pitchFamily="34" charset="0"/>
              <a:buChar char="•"/>
            </a:pPr>
            <a:endParaRPr lang="en-GB"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p:txBody>
          <a:bodyPr/>
          <a:lstStyle/>
          <a:p>
            <a:r>
              <a:rPr lang="en-US" smtClean="0"/>
              <a:t>OLR Overview</a:t>
            </a:r>
            <a:endParaRPr lang="en-US" dirty="0"/>
          </a:p>
        </p:txBody>
      </p:sp>
    </p:spTree>
    <p:extLst>
      <p:ext uri="{BB962C8B-B14F-4D97-AF65-F5344CB8AC3E}">
        <p14:creationId xmlns:p14="http://schemas.microsoft.com/office/powerpoint/2010/main" val="128334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870A64-5A11-45F4-B00E-AAB0EC287B45}">
  <ds:schemaRefs>
    <ds:schemaRef ds:uri="http://schemas.microsoft.com/sharepoint/v3/contenttype/forms"/>
  </ds:schemaRefs>
</ds:datastoreItem>
</file>

<file path=customXml/itemProps2.xml><?xml version="1.0" encoding="utf-8"?>
<ds:datastoreItem xmlns:ds="http://schemas.openxmlformats.org/officeDocument/2006/customXml" ds:itemID="{4B55FA04-8911-4932-AC02-FAE8B3A92594}">
  <ds:schemaRefs>
    <ds:schemaRef ds:uri="http://schemas.microsoft.com/office/infopath/2007/PartnerControls"/>
    <ds:schemaRef ds:uri="http://purl.org/dc/elements/1.1/"/>
    <ds:schemaRef ds:uri="http://www.w3.org/XML/1998/namespace"/>
    <ds:schemaRef ds:uri="http://schemas.microsoft.com/office/2006/metadata/properties"/>
    <ds:schemaRef ds:uri="http://purl.org/dc/dcmitype/"/>
    <ds:schemaRef ds:uri="http://purl.org/dc/terms/"/>
    <ds:schemaRef ds:uri="http://schemas.microsoft.com/office/2006/documentManagement/types"/>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579B7931-1E5A-4F10-A1C4-AA3E8AFD81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5416</TotalTime>
  <Words>821</Words>
  <Application>Microsoft Office PowerPoint</Application>
  <PresentationFormat>On-screen Show (4:3)</PresentationFormat>
  <Paragraphs>81</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Master</vt:lpstr>
      <vt:lpstr>OLR Supplier Licence  Modifications</vt:lpstr>
      <vt:lpstr>Overview of the Licence Modifications</vt:lpstr>
      <vt:lpstr>Generator eligibility (para 5)</vt:lpstr>
      <vt:lpstr>Information for suppliers to price bids (paras 6-7)</vt:lpstr>
      <vt:lpstr>Information to suppliers (paras 8-10)</vt:lpstr>
      <vt:lpstr>Submitting an OLR Bid (paras 11-16)</vt:lpstr>
      <vt:lpstr>Reserve Bidders (para 11-13)</vt:lpstr>
      <vt:lpstr>Once in a bPPA (paras 17-24)</vt:lpstr>
      <vt:lpstr>Determining mandatory licensees (paras 25-26)</vt:lpstr>
      <vt:lpstr>Questions</vt:lpstr>
    </vt:vector>
  </TitlesOfParts>
  <Company>Department of Energy &amp; Climate Change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DECC Presentation</dc:title>
  <dc:creator>Department of Energy &amp; Climate Change</dc:creator>
  <cp:lastModifiedBy>Crow Helena (Fuel Poverty &amp; Smart Meters)</cp:lastModifiedBy>
  <cp:revision>201</cp:revision>
  <cp:lastPrinted>2014-05-01T10:16:52Z</cp:lastPrinted>
  <dcterms:created xsi:type="dcterms:W3CDTF">2012-10-10T09:02:29Z</dcterms:created>
  <dcterms:modified xsi:type="dcterms:W3CDTF">2014-05-08T10:45:58Z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